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61" r:id="rId5"/>
    <p:sldId id="260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86" autoAdjust="0"/>
    <p:restoredTop sz="87844" autoAdjust="0"/>
  </p:normalViewPr>
  <p:slideViewPr>
    <p:cSldViewPr>
      <p:cViewPr>
        <p:scale>
          <a:sx n="90" d="100"/>
          <a:sy n="90" d="100"/>
        </p:scale>
        <p:origin x="-1380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912" y="-11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F253AD-D68B-4285-9A7B-C89A8B4BDAE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DF7E5563-E723-4790-B96F-7AA2D683C0FD}">
      <dgm:prSet phldrT="[Text]"/>
      <dgm:spPr/>
      <dgm:t>
        <a:bodyPr/>
        <a:lstStyle/>
        <a:p>
          <a:r>
            <a:rPr lang="de-DE" dirty="0" err="1" smtClean="0"/>
            <a:t>Method</a:t>
          </a:r>
          <a:endParaRPr lang="de-DE" dirty="0"/>
        </a:p>
      </dgm:t>
    </dgm:pt>
    <dgm:pt modelId="{B9FF3076-67CD-4EF8-BBFE-12F3603AF9EF}" type="parTrans" cxnId="{70F21A63-1BF1-4D70-9BAC-9F9B365C65A3}">
      <dgm:prSet/>
      <dgm:spPr/>
      <dgm:t>
        <a:bodyPr/>
        <a:lstStyle/>
        <a:p>
          <a:endParaRPr lang="de-DE"/>
        </a:p>
      </dgm:t>
    </dgm:pt>
    <dgm:pt modelId="{A656807F-15E4-4164-B17A-A1D691985379}" type="sibTrans" cxnId="{70F21A63-1BF1-4D70-9BAC-9F9B365C65A3}">
      <dgm:prSet/>
      <dgm:spPr/>
      <dgm:t>
        <a:bodyPr/>
        <a:lstStyle/>
        <a:p>
          <a:endParaRPr lang="de-DE"/>
        </a:p>
      </dgm:t>
    </dgm:pt>
    <dgm:pt modelId="{91B45672-FEE8-4132-A9C0-5D50610465E1}">
      <dgm:prSet phldrT="[Text]"/>
      <dgm:spPr/>
      <dgm:t>
        <a:bodyPr/>
        <a:lstStyle/>
        <a:p>
          <a:r>
            <a:rPr lang="de-DE" dirty="0" smtClean="0"/>
            <a:t>Data</a:t>
          </a:r>
          <a:endParaRPr lang="de-DE" dirty="0"/>
        </a:p>
      </dgm:t>
    </dgm:pt>
    <dgm:pt modelId="{8676C3E9-E0C8-4092-B9B1-D4DA242A6CA6}" type="parTrans" cxnId="{50E1AAB3-99D5-491F-B573-293274943B27}">
      <dgm:prSet/>
      <dgm:spPr/>
      <dgm:t>
        <a:bodyPr/>
        <a:lstStyle/>
        <a:p>
          <a:endParaRPr lang="de-DE"/>
        </a:p>
      </dgm:t>
    </dgm:pt>
    <dgm:pt modelId="{5D55183C-2234-4A6E-9472-FA95A9C95F1A}" type="sibTrans" cxnId="{50E1AAB3-99D5-491F-B573-293274943B27}">
      <dgm:prSet/>
      <dgm:spPr/>
      <dgm:t>
        <a:bodyPr/>
        <a:lstStyle/>
        <a:p>
          <a:endParaRPr lang="de-DE"/>
        </a:p>
      </dgm:t>
    </dgm:pt>
    <dgm:pt modelId="{04C4DAEA-2F8C-4790-8181-44FB616DD902}">
      <dgm:prSet phldrT="[Text]" custT="1"/>
      <dgm:spPr/>
      <dgm:t>
        <a:bodyPr/>
        <a:lstStyle/>
        <a:p>
          <a:r>
            <a:rPr lang="en-US" sz="1600" b="1" dirty="0" smtClean="0"/>
            <a:t>2 focus groups: </a:t>
          </a:r>
          <a:r>
            <a:rPr lang="en-US" sz="1600" dirty="0" smtClean="0"/>
            <a:t>7 parent participants total</a:t>
          </a:r>
          <a:endParaRPr lang="de-DE" sz="1600" dirty="0"/>
        </a:p>
      </dgm:t>
    </dgm:pt>
    <dgm:pt modelId="{B33F120F-A13E-4307-8919-2120DB9A8AAD}" type="parTrans" cxnId="{660B6C72-6778-4EFC-8900-AC6C4F3A29B4}">
      <dgm:prSet/>
      <dgm:spPr/>
      <dgm:t>
        <a:bodyPr/>
        <a:lstStyle/>
        <a:p>
          <a:endParaRPr lang="de-DE"/>
        </a:p>
      </dgm:t>
    </dgm:pt>
    <dgm:pt modelId="{4A021338-E1E8-4972-9B25-0344A276830B}" type="sibTrans" cxnId="{660B6C72-6778-4EFC-8900-AC6C4F3A29B4}">
      <dgm:prSet/>
      <dgm:spPr/>
      <dgm:t>
        <a:bodyPr/>
        <a:lstStyle/>
        <a:p>
          <a:endParaRPr lang="de-DE"/>
        </a:p>
      </dgm:t>
    </dgm:pt>
    <dgm:pt modelId="{35AD32DD-14C2-424D-AF1A-8699F5CF6E82}">
      <dgm:prSet phldrT="[Text]"/>
      <dgm:spPr/>
      <dgm:t>
        <a:bodyPr/>
        <a:lstStyle/>
        <a:p>
          <a:r>
            <a:rPr lang="de-DE" dirty="0" err="1" smtClean="0"/>
            <a:t>Questions</a:t>
          </a:r>
          <a:endParaRPr lang="de-DE" dirty="0"/>
        </a:p>
      </dgm:t>
    </dgm:pt>
    <dgm:pt modelId="{ED22FCF4-BC98-416D-830D-DED3246CB3D0}" type="parTrans" cxnId="{EBA43EDA-7942-4E12-A103-E4CEF8A6392B}">
      <dgm:prSet/>
      <dgm:spPr/>
      <dgm:t>
        <a:bodyPr/>
        <a:lstStyle/>
        <a:p>
          <a:endParaRPr lang="de-DE"/>
        </a:p>
      </dgm:t>
    </dgm:pt>
    <dgm:pt modelId="{C721636B-200C-45D1-820B-4D3F96E93858}" type="sibTrans" cxnId="{EBA43EDA-7942-4E12-A103-E4CEF8A6392B}">
      <dgm:prSet/>
      <dgm:spPr/>
      <dgm:t>
        <a:bodyPr/>
        <a:lstStyle/>
        <a:p>
          <a:endParaRPr lang="de-DE"/>
        </a:p>
      </dgm:t>
    </dgm:pt>
    <dgm:pt modelId="{ECBDC6E1-79E4-46D3-A67E-355CF90C38F1}">
      <dgm:prSet phldrT="[Text]" custT="1"/>
      <dgm:spPr/>
      <dgm:t>
        <a:bodyPr/>
        <a:lstStyle/>
        <a:p>
          <a:r>
            <a:rPr lang="en-US" sz="1600" dirty="0" smtClean="0"/>
            <a:t>What do you remember from your initial conversation with the surgeon and nurse practitioner?</a:t>
          </a:r>
          <a:endParaRPr lang="de-DE" sz="1600" dirty="0"/>
        </a:p>
      </dgm:t>
    </dgm:pt>
    <dgm:pt modelId="{84315284-D765-4F6B-9C52-01D95353ACEA}" type="parTrans" cxnId="{E9F71AD9-B84A-40B0-8B06-BAA84AB39A97}">
      <dgm:prSet/>
      <dgm:spPr/>
      <dgm:t>
        <a:bodyPr/>
        <a:lstStyle/>
        <a:p>
          <a:endParaRPr lang="de-DE"/>
        </a:p>
      </dgm:t>
    </dgm:pt>
    <dgm:pt modelId="{4A4614B6-D47E-4CDA-A969-175D14F5B60B}" type="sibTrans" cxnId="{E9F71AD9-B84A-40B0-8B06-BAA84AB39A97}">
      <dgm:prSet/>
      <dgm:spPr/>
      <dgm:t>
        <a:bodyPr/>
        <a:lstStyle/>
        <a:p>
          <a:endParaRPr lang="de-DE"/>
        </a:p>
      </dgm:t>
    </dgm:pt>
    <dgm:pt modelId="{D1B796F1-1520-45EA-B81D-E8EFC133ABFD}">
      <dgm:prSet custT="1"/>
      <dgm:spPr/>
      <dgm:t>
        <a:bodyPr/>
        <a:lstStyle/>
        <a:p>
          <a:r>
            <a:rPr lang="en-US" sz="1600" dirty="0" smtClean="0"/>
            <a:t>What were their communication styles like?</a:t>
          </a:r>
          <a:endParaRPr lang="en-US" sz="1600" dirty="0"/>
        </a:p>
      </dgm:t>
    </dgm:pt>
    <dgm:pt modelId="{3785D61E-C4EC-434F-A1E0-33919C80462F}" type="parTrans" cxnId="{80D65AAD-3A87-45B7-A2E2-5B20E0DB3C78}">
      <dgm:prSet/>
      <dgm:spPr/>
      <dgm:t>
        <a:bodyPr/>
        <a:lstStyle/>
        <a:p>
          <a:endParaRPr lang="de-DE"/>
        </a:p>
      </dgm:t>
    </dgm:pt>
    <dgm:pt modelId="{7599A328-D52B-4204-925D-87262202E0CA}" type="sibTrans" cxnId="{80D65AAD-3A87-45B7-A2E2-5B20E0DB3C78}">
      <dgm:prSet/>
      <dgm:spPr/>
      <dgm:t>
        <a:bodyPr/>
        <a:lstStyle/>
        <a:p>
          <a:endParaRPr lang="de-DE"/>
        </a:p>
      </dgm:t>
    </dgm:pt>
    <dgm:pt modelId="{DC1DB807-728D-4CFA-8A5B-AD54AB3D95B7}">
      <dgm:prSet custT="1"/>
      <dgm:spPr/>
      <dgm:t>
        <a:bodyPr/>
        <a:lstStyle/>
        <a:p>
          <a:r>
            <a:rPr lang="en-US" sz="1600" dirty="0" smtClean="0"/>
            <a:t>What do you remember about the informed consent conversation?</a:t>
          </a:r>
          <a:endParaRPr lang="en-US" sz="1600" dirty="0"/>
        </a:p>
      </dgm:t>
    </dgm:pt>
    <dgm:pt modelId="{8AFC42C5-4F61-477B-9CAA-698F28B4147B}" type="parTrans" cxnId="{433B3965-3F2A-42C2-A03F-D6AFCE152D9A}">
      <dgm:prSet/>
      <dgm:spPr/>
      <dgm:t>
        <a:bodyPr/>
        <a:lstStyle/>
        <a:p>
          <a:endParaRPr lang="de-DE"/>
        </a:p>
      </dgm:t>
    </dgm:pt>
    <dgm:pt modelId="{28FD71AC-E508-44C1-BA21-012E9E686F02}" type="sibTrans" cxnId="{433B3965-3F2A-42C2-A03F-D6AFCE152D9A}">
      <dgm:prSet/>
      <dgm:spPr/>
      <dgm:t>
        <a:bodyPr/>
        <a:lstStyle/>
        <a:p>
          <a:endParaRPr lang="de-DE"/>
        </a:p>
      </dgm:t>
    </dgm:pt>
    <dgm:pt modelId="{705A9707-806B-4601-8E3A-09894390F711}">
      <dgm:prSet custT="1"/>
      <dgm:spPr/>
      <dgm:t>
        <a:bodyPr/>
        <a:lstStyle/>
        <a:p>
          <a:r>
            <a:rPr lang="en-US" sz="1600" dirty="0" smtClean="0"/>
            <a:t>Who was your contact person if you had questions prior to surgery? </a:t>
          </a:r>
          <a:endParaRPr lang="en-US" sz="1600" dirty="0"/>
        </a:p>
      </dgm:t>
    </dgm:pt>
    <dgm:pt modelId="{AD8329A1-8A4C-407C-AA15-CB9A3D6D71A8}" type="parTrans" cxnId="{3A3D5C6A-A4A2-4AC1-92FD-347BA7C1278E}">
      <dgm:prSet/>
      <dgm:spPr/>
      <dgm:t>
        <a:bodyPr/>
        <a:lstStyle/>
        <a:p>
          <a:endParaRPr lang="de-DE"/>
        </a:p>
      </dgm:t>
    </dgm:pt>
    <dgm:pt modelId="{F6E742EC-DD60-49F9-8DF3-6616400A624F}" type="sibTrans" cxnId="{3A3D5C6A-A4A2-4AC1-92FD-347BA7C1278E}">
      <dgm:prSet/>
      <dgm:spPr/>
      <dgm:t>
        <a:bodyPr/>
        <a:lstStyle/>
        <a:p>
          <a:endParaRPr lang="de-DE"/>
        </a:p>
      </dgm:t>
    </dgm:pt>
    <dgm:pt modelId="{FE29C479-A35A-44A7-A2F5-1EFA9E437ACE}">
      <dgm:prSet custT="1"/>
      <dgm:spPr/>
      <dgm:t>
        <a:bodyPr/>
        <a:lstStyle/>
        <a:p>
          <a:r>
            <a:rPr lang="en-US" sz="1600" dirty="0" smtClean="0"/>
            <a:t>How well were your questions answered? </a:t>
          </a:r>
          <a:endParaRPr lang="en-US" sz="1600" dirty="0"/>
        </a:p>
      </dgm:t>
    </dgm:pt>
    <dgm:pt modelId="{61253629-CFBA-483F-929F-8395F01EC8DA}" type="parTrans" cxnId="{05B9F6CE-15BC-4644-9DF7-2C6476CA69B1}">
      <dgm:prSet/>
      <dgm:spPr/>
      <dgm:t>
        <a:bodyPr/>
        <a:lstStyle/>
        <a:p>
          <a:endParaRPr lang="de-DE"/>
        </a:p>
      </dgm:t>
    </dgm:pt>
    <dgm:pt modelId="{4D6C13E4-D699-4B88-AA6C-614B6B7D530C}" type="sibTrans" cxnId="{05B9F6CE-15BC-4644-9DF7-2C6476CA69B1}">
      <dgm:prSet/>
      <dgm:spPr/>
      <dgm:t>
        <a:bodyPr/>
        <a:lstStyle/>
        <a:p>
          <a:endParaRPr lang="de-DE"/>
        </a:p>
      </dgm:t>
    </dgm:pt>
    <dgm:pt modelId="{0DEAB8E3-1A8E-4383-B1EF-4BFD7635EAD8}">
      <dgm:prSet custT="1"/>
      <dgm:spPr/>
      <dgm:t>
        <a:bodyPr/>
        <a:lstStyle/>
        <a:p>
          <a:r>
            <a:rPr lang="en-US" sz="1600" dirty="0" smtClean="0"/>
            <a:t>Did your expectation about what might happen fit with your experience?</a:t>
          </a:r>
          <a:endParaRPr lang="en-US" sz="1600" dirty="0"/>
        </a:p>
      </dgm:t>
    </dgm:pt>
    <dgm:pt modelId="{DF0ABE0E-1891-4FAC-8A3C-C2DCB13C7FB4}" type="parTrans" cxnId="{AF7D3EE3-FC4A-4060-8B28-FC255F8124BA}">
      <dgm:prSet/>
      <dgm:spPr/>
      <dgm:t>
        <a:bodyPr/>
        <a:lstStyle/>
        <a:p>
          <a:endParaRPr lang="de-DE"/>
        </a:p>
      </dgm:t>
    </dgm:pt>
    <dgm:pt modelId="{2429BF6E-0B80-445E-ADA0-AEC5CF40D9B2}" type="sibTrans" cxnId="{AF7D3EE3-FC4A-4060-8B28-FC255F8124BA}">
      <dgm:prSet/>
      <dgm:spPr/>
      <dgm:t>
        <a:bodyPr/>
        <a:lstStyle/>
        <a:p>
          <a:endParaRPr lang="de-DE"/>
        </a:p>
      </dgm:t>
    </dgm:pt>
    <dgm:pt modelId="{F78412D5-093A-467B-BCAB-A35C7189012F}">
      <dgm:prSet custT="1"/>
      <dgm:spPr/>
      <dgm:t>
        <a:bodyPr/>
        <a:lstStyle/>
        <a:p>
          <a:r>
            <a:rPr lang="en-US" sz="1600" b="1" dirty="0" smtClean="0"/>
            <a:t>Individual interviews: </a:t>
          </a:r>
          <a:r>
            <a:rPr lang="en-US" sz="1600" dirty="0" smtClean="0"/>
            <a:t>ongoing</a:t>
          </a:r>
        </a:p>
      </dgm:t>
    </dgm:pt>
    <dgm:pt modelId="{2EE1F51C-DF88-4CF2-94BF-43A6492FBBF3}" type="parTrans" cxnId="{EF370D3A-5250-487F-95B6-7CC3CA5EFB91}">
      <dgm:prSet/>
      <dgm:spPr/>
      <dgm:t>
        <a:bodyPr/>
        <a:lstStyle/>
        <a:p>
          <a:endParaRPr lang="de-DE"/>
        </a:p>
      </dgm:t>
    </dgm:pt>
    <dgm:pt modelId="{F951C44C-5999-4B60-AF2B-A14719C08F41}" type="sibTrans" cxnId="{EF370D3A-5250-487F-95B6-7CC3CA5EFB91}">
      <dgm:prSet/>
      <dgm:spPr/>
      <dgm:t>
        <a:bodyPr/>
        <a:lstStyle/>
        <a:p>
          <a:endParaRPr lang="de-DE"/>
        </a:p>
      </dgm:t>
    </dgm:pt>
    <dgm:pt modelId="{12E1E85D-E9C4-4E63-B18D-83E007B4C409}">
      <dgm:prSet custT="1"/>
      <dgm:spPr/>
      <dgm:t>
        <a:bodyPr/>
        <a:lstStyle/>
        <a:p>
          <a:r>
            <a:rPr lang="en-US" sz="1600" b="1" dirty="0" smtClean="0"/>
            <a:t>Transcripts analyzed qualitatively for themes</a:t>
          </a:r>
          <a:endParaRPr lang="en-US" sz="1600" b="1" dirty="0"/>
        </a:p>
      </dgm:t>
    </dgm:pt>
    <dgm:pt modelId="{4AC0B729-CE8A-4748-ABC6-E5543BC15A09}" type="parTrans" cxnId="{0C5E8C1C-DCB3-4E08-9842-3F3ABE031878}">
      <dgm:prSet/>
      <dgm:spPr/>
      <dgm:t>
        <a:bodyPr/>
        <a:lstStyle/>
        <a:p>
          <a:endParaRPr lang="de-DE"/>
        </a:p>
      </dgm:t>
    </dgm:pt>
    <dgm:pt modelId="{CDFE7046-A925-4A24-A628-9F57A555CE46}" type="sibTrans" cxnId="{0C5E8C1C-DCB3-4E08-9842-3F3ABE031878}">
      <dgm:prSet/>
      <dgm:spPr/>
      <dgm:t>
        <a:bodyPr/>
        <a:lstStyle/>
        <a:p>
          <a:endParaRPr lang="de-DE"/>
        </a:p>
      </dgm:t>
    </dgm:pt>
    <dgm:pt modelId="{E295C1F2-D3D2-4534-9E13-8F4AE4B1E7B6}">
      <dgm:prSet phldrT="[Text]" custT="1"/>
      <dgm:spPr/>
      <dgm:t>
        <a:bodyPr/>
        <a:lstStyle/>
        <a:p>
          <a:r>
            <a:rPr lang="en-US" sz="1600" b="1" dirty="0" smtClean="0"/>
            <a:t>Parent focus groups</a:t>
          </a:r>
          <a:endParaRPr lang="de-DE" sz="1600" dirty="0"/>
        </a:p>
      </dgm:t>
    </dgm:pt>
    <dgm:pt modelId="{C4FAFD68-AF95-4A34-8AF7-B00C070CEE62}" type="sibTrans" cxnId="{E374D99C-38DB-4321-A3D8-9571AF513C7A}">
      <dgm:prSet/>
      <dgm:spPr/>
      <dgm:t>
        <a:bodyPr/>
        <a:lstStyle/>
        <a:p>
          <a:endParaRPr lang="de-DE"/>
        </a:p>
      </dgm:t>
    </dgm:pt>
    <dgm:pt modelId="{F987E541-2431-44F4-BC73-1AAA8014C49A}" type="parTrans" cxnId="{E374D99C-38DB-4321-A3D8-9571AF513C7A}">
      <dgm:prSet/>
      <dgm:spPr/>
      <dgm:t>
        <a:bodyPr/>
        <a:lstStyle/>
        <a:p>
          <a:endParaRPr lang="de-DE"/>
        </a:p>
      </dgm:t>
    </dgm:pt>
    <dgm:pt modelId="{ECE622B5-2403-42F4-9502-B11C243A8EA8}">
      <dgm:prSet custT="1"/>
      <dgm:spPr/>
      <dgm:t>
        <a:bodyPr/>
        <a:lstStyle/>
        <a:p>
          <a:r>
            <a:rPr lang="en-US" sz="1600" b="1" dirty="0" smtClean="0"/>
            <a:t>Interviews with parents</a:t>
          </a:r>
          <a:endParaRPr lang="en-US" sz="1600" b="1" dirty="0"/>
        </a:p>
      </dgm:t>
    </dgm:pt>
    <dgm:pt modelId="{6AB7B2DF-A1B0-48E3-BFD0-5271926C649D}" type="sibTrans" cxnId="{455FD38C-D3CF-4B48-BF67-E45ACED88839}">
      <dgm:prSet/>
      <dgm:spPr/>
      <dgm:t>
        <a:bodyPr/>
        <a:lstStyle/>
        <a:p>
          <a:endParaRPr lang="de-DE"/>
        </a:p>
      </dgm:t>
    </dgm:pt>
    <dgm:pt modelId="{771A6234-8D56-4EB7-B385-B96B4977B57B}" type="parTrans" cxnId="{455FD38C-D3CF-4B48-BF67-E45ACED88839}">
      <dgm:prSet/>
      <dgm:spPr/>
      <dgm:t>
        <a:bodyPr/>
        <a:lstStyle/>
        <a:p>
          <a:endParaRPr lang="de-DE"/>
        </a:p>
      </dgm:t>
    </dgm:pt>
    <dgm:pt modelId="{4FD3AFF3-759E-4039-9399-33A561CC445E}" type="pres">
      <dgm:prSet presAssocID="{46F253AD-D68B-4285-9A7B-C89A8B4BDAE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971C2B-E379-4B9F-BECF-1234E32E3F9E}" type="pres">
      <dgm:prSet presAssocID="{DF7E5563-E723-4790-B96F-7AA2D683C0FD}" presName="linNode" presStyleCnt="0"/>
      <dgm:spPr/>
    </dgm:pt>
    <dgm:pt modelId="{1B5EDAE2-36CC-4067-92D0-F2225456B24B}" type="pres">
      <dgm:prSet presAssocID="{DF7E5563-E723-4790-B96F-7AA2D683C0FD}" presName="parentText" presStyleLbl="node1" presStyleIdx="0" presStyleCnt="3" custScaleX="43594" custScaleY="494585" custLinFactNeighborX="-24" custLinFactNeighborY="709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DF0E2A-B44E-47E2-9BD9-81341527D3E1}" type="pres">
      <dgm:prSet presAssocID="{DF7E5563-E723-4790-B96F-7AA2D683C0FD}" presName="descendantText" presStyleLbl="alignAccFollowNode1" presStyleIdx="0" presStyleCnt="3" custScaleX="40697" custScaleY="570262" custLinFactNeighborX="-7742" custLinFactNeighborY="1383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16EF9D9-DEFB-4099-900A-B0E4A1741A55}" type="pres">
      <dgm:prSet presAssocID="{A656807F-15E4-4164-B17A-A1D691985379}" presName="sp" presStyleCnt="0"/>
      <dgm:spPr/>
    </dgm:pt>
    <dgm:pt modelId="{9A583D1F-33B9-4695-A191-3A1199EC86CF}" type="pres">
      <dgm:prSet presAssocID="{91B45672-FEE8-4132-A9C0-5D50610465E1}" presName="linNode" presStyleCnt="0"/>
      <dgm:spPr/>
    </dgm:pt>
    <dgm:pt modelId="{2D305C0E-3581-4C89-B6C8-C6BEF5045AFB}" type="pres">
      <dgm:prSet presAssocID="{91B45672-FEE8-4132-A9C0-5D50610465E1}" presName="parentText" presStyleLbl="node1" presStyleIdx="1" presStyleCnt="3" custScaleX="47754" custScaleY="704806" custLinFactY="-112017" custLinFactNeighborX="71402" custLinFactNeighborY="-2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471FF1-0174-4709-A9F5-1923F4AA1462}" type="pres">
      <dgm:prSet presAssocID="{91B45672-FEE8-4132-A9C0-5D50610465E1}" presName="descendantText" presStyleLbl="alignAccFollowNode1" presStyleIdx="1" presStyleCnt="3" custScaleX="60377" custScaleY="805966" custLinFactX="11212" custLinFactY="-188214" custLinFactNeighborX="100000" custLinFactNeighborY="-20000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DBF2694-ACAA-4D1E-B11C-1064C1D8C17C}" type="pres">
      <dgm:prSet presAssocID="{5D55183C-2234-4A6E-9472-FA95A9C95F1A}" presName="sp" presStyleCnt="0"/>
      <dgm:spPr/>
    </dgm:pt>
    <dgm:pt modelId="{1A237CD4-88F8-4D24-873C-5084D1B685EE}" type="pres">
      <dgm:prSet presAssocID="{35AD32DD-14C2-424D-AF1A-8699F5CF6E82}" presName="linNode" presStyleCnt="0"/>
      <dgm:spPr/>
    </dgm:pt>
    <dgm:pt modelId="{E6D8BE90-15AC-4B6A-BFEA-8F678509DA4D}" type="pres">
      <dgm:prSet presAssocID="{35AD32DD-14C2-424D-AF1A-8699F5CF6E82}" presName="parentText" presStyleLbl="node1" presStyleIdx="2" presStyleCnt="3" custScaleX="68261" custScaleY="864742" custLinFactY="-72324" custLinFactNeighborX="2934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06F548-03D2-4D8E-A6E1-F63CD03F6293}" type="pres">
      <dgm:prSet presAssocID="{35AD32DD-14C2-424D-AF1A-8699F5CF6E82}" presName="descendantText" presStyleLbl="alignAccFollowNode1" presStyleIdx="2" presStyleCnt="3" custScaleX="135388" custScaleY="952050" custLinFactY="-100000" custLinFactNeighborX="-1742" custLinFactNeighborY="-10118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50E1AAB3-99D5-491F-B573-293274943B27}" srcId="{46F253AD-D68B-4285-9A7B-C89A8B4BDAE9}" destId="{91B45672-FEE8-4132-A9C0-5D50610465E1}" srcOrd="1" destOrd="0" parTransId="{8676C3E9-E0C8-4092-B9B1-D4DA242A6CA6}" sibTransId="{5D55183C-2234-4A6E-9472-FA95A9C95F1A}"/>
    <dgm:cxn modelId="{386A2BF4-A92E-4260-8F74-54199190A04B}" type="presOf" srcId="{35AD32DD-14C2-424D-AF1A-8699F5CF6E82}" destId="{E6D8BE90-15AC-4B6A-BFEA-8F678509DA4D}" srcOrd="0" destOrd="0" presId="urn:microsoft.com/office/officeart/2005/8/layout/vList5"/>
    <dgm:cxn modelId="{E374D99C-38DB-4321-A3D8-9571AF513C7A}" srcId="{DF7E5563-E723-4790-B96F-7AA2D683C0FD}" destId="{E295C1F2-D3D2-4534-9E13-8F4AE4B1E7B6}" srcOrd="0" destOrd="0" parTransId="{F987E541-2431-44F4-BC73-1AAA8014C49A}" sibTransId="{C4FAFD68-AF95-4A34-8AF7-B00C070CEE62}"/>
    <dgm:cxn modelId="{05B9F6CE-15BC-4644-9DF7-2C6476CA69B1}" srcId="{35AD32DD-14C2-424D-AF1A-8699F5CF6E82}" destId="{FE29C479-A35A-44A7-A2F5-1EFA9E437ACE}" srcOrd="4" destOrd="0" parTransId="{61253629-CFBA-483F-929F-8395F01EC8DA}" sibTransId="{4D6C13E4-D699-4B88-AA6C-614B6B7D530C}"/>
    <dgm:cxn modelId="{846588EC-3FD5-46C1-953E-E0F947B026E1}" type="presOf" srcId="{46F253AD-D68B-4285-9A7B-C89A8B4BDAE9}" destId="{4FD3AFF3-759E-4039-9399-33A561CC445E}" srcOrd="0" destOrd="0" presId="urn:microsoft.com/office/officeart/2005/8/layout/vList5"/>
    <dgm:cxn modelId="{AD64CDC5-1889-4437-9FDC-695B43173BDF}" type="presOf" srcId="{F78412D5-093A-467B-BCAB-A35C7189012F}" destId="{61471FF1-0174-4709-A9F5-1923F4AA1462}" srcOrd="0" destOrd="1" presId="urn:microsoft.com/office/officeart/2005/8/layout/vList5"/>
    <dgm:cxn modelId="{01B78001-9E5E-472D-9172-32CAB159B0E9}" type="presOf" srcId="{E295C1F2-D3D2-4534-9E13-8F4AE4B1E7B6}" destId="{A3DF0E2A-B44E-47E2-9BD9-81341527D3E1}" srcOrd="0" destOrd="0" presId="urn:microsoft.com/office/officeart/2005/8/layout/vList5"/>
    <dgm:cxn modelId="{E9F71AD9-B84A-40B0-8B06-BAA84AB39A97}" srcId="{35AD32DD-14C2-424D-AF1A-8699F5CF6E82}" destId="{ECBDC6E1-79E4-46D3-A67E-355CF90C38F1}" srcOrd="0" destOrd="0" parTransId="{84315284-D765-4F6B-9C52-01D95353ACEA}" sibTransId="{4A4614B6-D47E-4CDA-A969-175D14F5B60B}"/>
    <dgm:cxn modelId="{0C5E8C1C-DCB3-4E08-9842-3F3ABE031878}" srcId="{91B45672-FEE8-4132-A9C0-5D50610465E1}" destId="{12E1E85D-E9C4-4E63-B18D-83E007B4C409}" srcOrd="2" destOrd="0" parTransId="{4AC0B729-CE8A-4748-ABC6-E5543BC15A09}" sibTransId="{CDFE7046-A925-4A24-A628-9F57A555CE46}"/>
    <dgm:cxn modelId="{8C69715C-CFF8-43FE-B77D-9FDF4AACCE91}" type="presOf" srcId="{04C4DAEA-2F8C-4790-8181-44FB616DD902}" destId="{61471FF1-0174-4709-A9F5-1923F4AA1462}" srcOrd="0" destOrd="0" presId="urn:microsoft.com/office/officeart/2005/8/layout/vList5"/>
    <dgm:cxn modelId="{80D65AAD-3A87-45B7-A2E2-5B20E0DB3C78}" srcId="{35AD32DD-14C2-424D-AF1A-8699F5CF6E82}" destId="{D1B796F1-1520-45EA-B81D-E8EFC133ABFD}" srcOrd="1" destOrd="0" parTransId="{3785D61E-C4EC-434F-A1E0-33919C80462F}" sibTransId="{7599A328-D52B-4204-925D-87262202E0CA}"/>
    <dgm:cxn modelId="{0729EFC6-B307-4F07-AB3F-C7AC61C24923}" type="presOf" srcId="{D1B796F1-1520-45EA-B81D-E8EFC133ABFD}" destId="{DB06F548-03D2-4D8E-A6E1-F63CD03F6293}" srcOrd="0" destOrd="1" presId="urn:microsoft.com/office/officeart/2005/8/layout/vList5"/>
    <dgm:cxn modelId="{EF370D3A-5250-487F-95B6-7CC3CA5EFB91}" srcId="{91B45672-FEE8-4132-A9C0-5D50610465E1}" destId="{F78412D5-093A-467B-BCAB-A35C7189012F}" srcOrd="1" destOrd="0" parTransId="{2EE1F51C-DF88-4CF2-94BF-43A6492FBBF3}" sibTransId="{F951C44C-5999-4B60-AF2B-A14719C08F41}"/>
    <dgm:cxn modelId="{DEC4AFAE-4EC3-49BD-BC7C-2A9D055D52F2}" type="presOf" srcId="{91B45672-FEE8-4132-A9C0-5D50610465E1}" destId="{2D305C0E-3581-4C89-B6C8-C6BEF5045AFB}" srcOrd="0" destOrd="0" presId="urn:microsoft.com/office/officeart/2005/8/layout/vList5"/>
    <dgm:cxn modelId="{660B6C72-6778-4EFC-8900-AC6C4F3A29B4}" srcId="{91B45672-FEE8-4132-A9C0-5D50610465E1}" destId="{04C4DAEA-2F8C-4790-8181-44FB616DD902}" srcOrd="0" destOrd="0" parTransId="{B33F120F-A13E-4307-8919-2120DB9A8AAD}" sibTransId="{4A021338-E1E8-4972-9B25-0344A276830B}"/>
    <dgm:cxn modelId="{641AB258-AED6-4409-B8FE-2ED6427D4EE0}" type="presOf" srcId="{DC1DB807-728D-4CFA-8A5B-AD54AB3D95B7}" destId="{DB06F548-03D2-4D8E-A6E1-F63CD03F6293}" srcOrd="0" destOrd="2" presId="urn:microsoft.com/office/officeart/2005/8/layout/vList5"/>
    <dgm:cxn modelId="{AF7D3EE3-FC4A-4060-8B28-FC255F8124BA}" srcId="{35AD32DD-14C2-424D-AF1A-8699F5CF6E82}" destId="{0DEAB8E3-1A8E-4383-B1EF-4BFD7635EAD8}" srcOrd="5" destOrd="0" parTransId="{DF0ABE0E-1891-4FAC-8A3C-C2DCB13C7FB4}" sibTransId="{2429BF6E-0B80-445E-ADA0-AEC5CF40D9B2}"/>
    <dgm:cxn modelId="{4D989562-9952-4CDE-A4F2-B23FAC5AFD1A}" type="presOf" srcId="{0DEAB8E3-1A8E-4383-B1EF-4BFD7635EAD8}" destId="{DB06F548-03D2-4D8E-A6E1-F63CD03F6293}" srcOrd="0" destOrd="5" presId="urn:microsoft.com/office/officeart/2005/8/layout/vList5"/>
    <dgm:cxn modelId="{FD63CF88-1FAE-43BB-A2FD-B34FD940E348}" type="presOf" srcId="{DF7E5563-E723-4790-B96F-7AA2D683C0FD}" destId="{1B5EDAE2-36CC-4067-92D0-F2225456B24B}" srcOrd="0" destOrd="0" presId="urn:microsoft.com/office/officeart/2005/8/layout/vList5"/>
    <dgm:cxn modelId="{70F21A63-1BF1-4D70-9BAC-9F9B365C65A3}" srcId="{46F253AD-D68B-4285-9A7B-C89A8B4BDAE9}" destId="{DF7E5563-E723-4790-B96F-7AA2D683C0FD}" srcOrd="0" destOrd="0" parTransId="{B9FF3076-67CD-4EF8-BBFE-12F3603AF9EF}" sibTransId="{A656807F-15E4-4164-B17A-A1D691985379}"/>
    <dgm:cxn modelId="{3A3D5C6A-A4A2-4AC1-92FD-347BA7C1278E}" srcId="{35AD32DD-14C2-424D-AF1A-8699F5CF6E82}" destId="{705A9707-806B-4601-8E3A-09894390F711}" srcOrd="3" destOrd="0" parTransId="{AD8329A1-8A4C-407C-AA15-CB9A3D6D71A8}" sibTransId="{F6E742EC-DD60-49F9-8DF3-6616400A624F}"/>
    <dgm:cxn modelId="{433B3965-3F2A-42C2-A03F-D6AFCE152D9A}" srcId="{35AD32DD-14C2-424D-AF1A-8699F5CF6E82}" destId="{DC1DB807-728D-4CFA-8A5B-AD54AB3D95B7}" srcOrd="2" destOrd="0" parTransId="{8AFC42C5-4F61-477B-9CAA-698F28B4147B}" sibTransId="{28FD71AC-E508-44C1-BA21-012E9E686F02}"/>
    <dgm:cxn modelId="{EBA43EDA-7942-4E12-A103-E4CEF8A6392B}" srcId="{46F253AD-D68B-4285-9A7B-C89A8B4BDAE9}" destId="{35AD32DD-14C2-424D-AF1A-8699F5CF6E82}" srcOrd="2" destOrd="0" parTransId="{ED22FCF4-BC98-416D-830D-DED3246CB3D0}" sibTransId="{C721636B-200C-45D1-820B-4D3F96E93858}"/>
    <dgm:cxn modelId="{2D2CCCE1-390A-474D-AA28-D49088452362}" type="presOf" srcId="{ECBDC6E1-79E4-46D3-A67E-355CF90C38F1}" destId="{DB06F548-03D2-4D8E-A6E1-F63CD03F6293}" srcOrd="0" destOrd="0" presId="urn:microsoft.com/office/officeart/2005/8/layout/vList5"/>
    <dgm:cxn modelId="{7AB944C9-7F56-467C-A50C-E075CB620EB5}" type="presOf" srcId="{ECE622B5-2403-42F4-9502-B11C243A8EA8}" destId="{A3DF0E2A-B44E-47E2-9BD9-81341527D3E1}" srcOrd="0" destOrd="1" presId="urn:microsoft.com/office/officeart/2005/8/layout/vList5"/>
    <dgm:cxn modelId="{3C3E19C4-5E06-4A2F-8365-9BB956B5D7FB}" type="presOf" srcId="{705A9707-806B-4601-8E3A-09894390F711}" destId="{DB06F548-03D2-4D8E-A6E1-F63CD03F6293}" srcOrd="0" destOrd="3" presId="urn:microsoft.com/office/officeart/2005/8/layout/vList5"/>
    <dgm:cxn modelId="{455FD38C-D3CF-4B48-BF67-E45ACED88839}" srcId="{DF7E5563-E723-4790-B96F-7AA2D683C0FD}" destId="{ECE622B5-2403-42F4-9502-B11C243A8EA8}" srcOrd="1" destOrd="0" parTransId="{771A6234-8D56-4EB7-B385-B96B4977B57B}" sibTransId="{6AB7B2DF-A1B0-48E3-BFD0-5271926C649D}"/>
    <dgm:cxn modelId="{264C3D61-4CD5-43C6-B4C2-6C528706D5FE}" type="presOf" srcId="{FE29C479-A35A-44A7-A2F5-1EFA9E437ACE}" destId="{DB06F548-03D2-4D8E-A6E1-F63CD03F6293}" srcOrd="0" destOrd="4" presId="urn:microsoft.com/office/officeart/2005/8/layout/vList5"/>
    <dgm:cxn modelId="{F5E8CDA5-F4EF-4AEB-AC34-8A56539AE275}" type="presOf" srcId="{12E1E85D-E9C4-4E63-B18D-83E007B4C409}" destId="{61471FF1-0174-4709-A9F5-1923F4AA1462}" srcOrd="0" destOrd="2" presId="urn:microsoft.com/office/officeart/2005/8/layout/vList5"/>
    <dgm:cxn modelId="{CC406F6F-9C02-4167-AE55-E233B957E441}" type="presParOf" srcId="{4FD3AFF3-759E-4039-9399-33A561CC445E}" destId="{BD971C2B-E379-4B9F-BECF-1234E32E3F9E}" srcOrd="0" destOrd="0" presId="urn:microsoft.com/office/officeart/2005/8/layout/vList5"/>
    <dgm:cxn modelId="{BAFA1B8F-AF1A-456B-AFFC-55C8B5A24A6F}" type="presParOf" srcId="{BD971C2B-E379-4B9F-BECF-1234E32E3F9E}" destId="{1B5EDAE2-36CC-4067-92D0-F2225456B24B}" srcOrd="0" destOrd="0" presId="urn:microsoft.com/office/officeart/2005/8/layout/vList5"/>
    <dgm:cxn modelId="{C206E567-5DC8-4B45-8DA3-CD9E7926B0B5}" type="presParOf" srcId="{BD971C2B-E379-4B9F-BECF-1234E32E3F9E}" destId="{A3DF0E2A-B44E-47E2-9BD9-81341527D3E1}" srcOrd="1" destOrd="0" presId="urn:microsoft.com/office/officeart/2005/8/layout/vList5"/>
    <dgm:cxn modelId="{A8F6A21B-5973-45F5-918A-AE249B402727}" type="presParOf" srcId="{4FD3AFF3-759E-4039-9399-33A561CC445E}" destId="{316EF9D9-DEFB-4099-900A-B0E4A1741A55}" srcOrd="1" destOrd="0" presId="urn:microsoft.com/office/officeart/2005/8/layout/vList5"/>
    <dgm:cxn modelId="{3E8E40DE-299F-4218-8725-3AE6DDE10AAE}" type="presParOf" srcId="{4FD3AFF3-759E-4039-9399-33A561CC445E}" destId="{9A583D1F-33B9-4695-A191-3A1199EC86CF}" srcOrd="2" destOrd="0" presId="urn:microsoft.com/office/officeart/2005/8/layout/vList5"/>
    <dgm:cxn modelId="{EB8D1E17-C9F7-46FF-91DC-99FC78B1E87E}" type="presParOf" srcId="{9A583D1F-33B9-4695-A191-3A1199EC86CF}" destId="{2D305C0E-3581-4C89-B6C8-C6BEF5045AFB}" srcOrd="0" destOrd="0" presId="urn:microsoft.com/office/officeart/2005/8/layout/vList5"/>
    <dgm:cxn modelId="{9BEEB202-29A8-4608-A30A-699118F96863}" type="presParOf" srcId="{9A583D1F-33B9-4695-A191-3A1199EC86CF}" destId="{61471FF1-0174-4709-A9F5-1923F4AA1462}" srcOrd="1" destOrd="0" presId="urn:microsoft.com/office/officeart/2005/8/layout/vList5"/>
    <dgm:cxn modelId="{65F69767-8EC9-4273-89A6-71B4E9D0740A}" type="presParOf" srcId="{4FD3AFF3-759E-4039-9399-33A561CC445E}" destId="{BDBF2694-ACAA-4D1E-B11C-1064C1D8C17C}" srcOrd="3" destOrd="0" presId="urn:microsoft.com/office/officeart/2005/8/layout/vList5"/>
    <dgm:cxn modelId="{089D84D3-4533-4AB0-9083-F86C44468225}" type="presParOf" srcId="{4FD3AFF3-759E-4039-9399-33A561CC445E}" destId="{1A237CD4-88F8-4D24-873C-5084D1B685EE}" srcOrd="4" destOrd="0" presId="urn:microsoft.com/office/officeart/2005/8/layout/vList5"/>
    <dgm:cxn modelId="{79D016DC-3624-4131-BFD4-3CBF59E9DC88}" type="presParOf" srcId="{1A237CD4-88F8-4D24-873C-5084D1B685EE}" destId="{E6D8BE90-15AC-4B6A-BFEA-8F678509DA4D}" srcOrd="0" destOrd="0" presId="urn:microsoft.com/office/officeart/2005/8/layout/vList5"/>
    <dgm:cxn modelId="{28938B1C-56F9-46FB-97BD-D86FCA9F5768}" type="presParOf" srcId="{1A237CD4-88F8-4D24-873C-5084D1B685EE}" destId="{DB06F548-03D2-4D8E-A6E1-F63CD03F629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DF0E2A-B44E-47E2-9BD9-81341527D3E1}">
      <dsp:nvSpPr>
        <dsp:cNvPr id="0" name=""/>
        <dsp:cNvSpPr/>
      </dsp:nvSpPr>
      <dsp:spPr>
        <a:xfrm rot="5400000">
          <a:off x="1740557" y="-521363"/>
          <a:ext cx="1104893" cy="230001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Parent focus groups</a:t>
          </a:r>
          <a:endParaRPr lang="de-D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Interviews with parents</a:t>
          </a:r>
          <a:endParaRPr lang="en-US" sz="1600" b="1" kern="1200" dirty="0"/>
        </a:p>
      </dsp:txBody>
      <dsp:txXfrm rot="-5400000">
        <a:off x="1142996" y="130134"/>
        <a:ext cx="2246080" cy="997021"/>
      </dsp:txXfrm>
    </dsp:sp>
    <dsp:sp modelId="{1B5EDAE2-36CC-4067-92D0-F2225456B24B}">
      <dsp:nvSpPr>
        <dsp:cNvPr id="0" name=""/>
        <dsp:cNvSpPr/>
      </dsp:nvSpPr>
      <dsp:spPr>
        <a:xfrm>
          <a:off x="1902" y="20123"/>
          <a:ext cx="1385855" cy="11978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500" kern="1200" dirty="0" err="1" smtClean="0"/>
            <a:t>Method</a:t>
          </a:r>
          <a:endParaRPr lang="de-DE" sz="2500" kern="1200" dirty="0"/>
        </a:p>
      </dsp:txBody>
      <dsp:txXfrm>
        <a:off x="60375" y="78596"/>
        <a:ext cx="1268909" cy="1080888"/>
      </dsp:txXfrm>
    </dsp:sp>
    <dsp:sp modelId="{61471FF1-0174-4709-A9F5-1923F4AA1462}">
      <dsp:nvSpPr>
        <dsp:cNvPr id="0" name=""/>
        <dsp:cNvSpPr/>
      </dsp:nvSpPr>
      <dsp:spPr>
        <a:xfrm rot="5400000">
          <a:off x="6259353" y="-391935"/>
          <a:ext cx="1561574" cy="34122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2 focus groups: </a:t>
          </a:r>
          <a:r>
            <a:rPr lang="en-US" sz="1600" kern="1200" dirty="0" smtClean="0"/>
            <a:t>7 parent participants total</a:t>
          </a:r>
          <a:endParaRPr lang="de-D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Individual interviews: </a:t>
          </a:r>
          <a:r>
            <a:rPr lang="en-US" sz="1600" kern="1200" dirty="0" smtClean="0"/>
            <a:t>ongoing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Transcripts analyzed qualitatively for themes</a:t>
          </a:r>
          <a:endParaRPr lang="en-US" sz="1600" b="1" kern="1200" dirty="0"/>
        </a:p>
      </dsp:txBody>
      <dsp:txXfrm rot="-5400000">
        <a:off x="5334018" y="609630"/>
        <a:ext cx="3336014" cy="1409114"/>
      </dsp:txXfrm>
    </dsp:sp>
    <dsp:sp modelId="{2D305C0E-3581-4C89-B6C8-C6BEF5045AFB}">
      <dsp:nvSpPr>
        <dsp:cNvPr id="0" name=""/>
        <dsp:cNvSpPr/>
      </dsp:nvSpPr>
      <dsp:spPr>
        <a:xfrm>
          <a:off x="4038588" y="457200"/>
          <a:ext cx="1518101" cy="17069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500" kern="1200" dirty="0" smtClean="0"/>
            <a:t>Data</a:t>
          </a:r>
          <a:endParaRPr lang="de-DE" sz="2500" kern="1200" dirty="0"/>
        </a:p>
      </dsp:txBody>
      <dsp:txXfrm>
        <a:off x="4112696" y="531308"/>
        <a:ext cx="1369885" cy="1558752"/>
      </dsp:txXfrm>
    </dsp:sp>
    <dsp:sp modelId="{DB06F548-03D2-4D8E-A6E1-F63CD03F6293}">
      <dsp:nvSpPr>
        <dsp:cNvPr id="0" name=""/>
        <dsp:cNvSpPr/>
      </dsp:nvSpPr>
      <dsp:spPr>
        <a:xfrm rot="5400000">
          <a:off x="4423256" y="148732"/>
          <a:ext cx="1844614" cy="68811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What do you remember from your initial conversation with the surgeon and nurse practitioner?</a:t>
          </a:r>
          <a:endParaRPr lang="de-D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What were their communication styles like?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What do you remember about the informed consent conversation?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Who was your contact person if you had questions prior to surgery? 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How well were your questions answered? 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Did your expectation about what might happen fit with your experience?</a:t>
          </a:r>
          <a:endParaRPr lang="en-US" sz="1600" kern="1200" dirty="0"/>
        </a:p>
      </dsp:txBody>
      <dsp:txXfrm rot="-5400000">
        <a:off x="1904989" y="2757047"/>
        <a:ext cx="6791102" cy="1664520"/>
      </dsp:txXfrm>
    </dsp:sp>
    <dsp:sp modelId="{E6D8BE90-15AC-4B6A-BFEA-8F678509DA4D}">
      <dsp:nvSpPr>
        <dsp:cNvPr id="0" name=""/>
        <dsp:cNvSpPr/>
      </dsp:nvSpPr>
      <dsp:spPr>
        <a:xfrm>
          <a:off x="152380" y="2514601"/>
          <a:ext cx="1951533" cy="20943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500" kern="1200" dirty="0" err="1" smtClean="0"/>
            <a:t>Questions</a:t>
          </a:r>
          <a:endParaRPr lang="de-DE" sz="2500" kern="1200" dirty="0"/>
        </a:p>
      </dsp:txBody>
      <dsp:txXfrm>
        <a:off x="247646" y="2609867"/>
        <a:ext cx="1761001" cy="19037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C4B07D9-3123-4661-8592-9717B2B28A98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F7BB2CD-8338-42E1-800B-E049A0814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028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1E539-D170-45AF-8044-C9772F1728AA}" type="datetimeFigureOut">
              <a:rPr lang="en-US" smtClean="0"/>
              <a:t>3/31/2016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807E0-80AF-42DD-9222-D8FD4C8119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847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807E0-80AF-42DD-9222-D8FD4C81194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414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807E0-80AF-42DD-9222-D8FD4C81194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175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807E0-80AF-42DD-9222-D8FD4C81194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654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6197600"/>
            <a:ext cx="91440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" t="9930" r="3143" b="12894"/>
          <a:stretch>
            <a:fillRect/>
          </a:stretch>
        </p:blipFill>
        <p:spPr bwMode="auto">
          <a:xfrm>
            <a:off x="5029200" y="5486400"/>
            <a:ext cx="407670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534400" cy="1470025"/>
          </a:xfrm>
        </p:spPr>
        <p:txBody>
          <a:bodyPr>
            <a:normAutofit/>
          </a:bodyPr>
          <a:lstStyle>
            <a:lvl1pPr>
              <a:defRPr sz="4800" b="1" baseline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28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2C19B-4D70-4EF9-A230-A1DCD4E07CD2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093BD-50B6-49C2-96CE-CD00ACDE6B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429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248400"/>
            <a:ext cx="91440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>
            <a:lvl1pPr>
              <a:defRPr b="1" baseline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203F5-7F0C-426F-BBF9-CF193469D28A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B0EBA-141E-49F1-AA8C-3A1E95F657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917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248400"/>
            <a:ext cx="91440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" t="9930" r="3143" b="12894"/>
          <a:stretch>
            <a:fillRect/>
          </a:stretch>
        </p:blipFill>
        <p:spPr bwMode="auto">
          <a:xfrm>
            <a:off x="5029200" y="5534025"/>
            <a:ext cx="407670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581400"/>
            <a:ext cx="7772400" cy="1362075"/>
          </a:xfrm>
        </p:spPr>
        <p:txBody>
          <a:bodyPr anchor="t"/>
          <a:lstStyle>
            <a:lvl1pPr algn="l">
              <a:defRPr sz="4000" b="1" cap="all" baseline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574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2CDB5-065A-40AA-9986-AA2FD35E4489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C24EE-36B6-41B1-A241-2A84EEFA25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68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5538"/>
            <a:ext cx="91440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664" y="652463"/>
            <a:ext cx="8229600" cy="1143000"/>
          </a:xfrm>
        </p:spPr>
        <p:txBody>
          <a:bodyPr/>
          <a:lstStyle>
            <a:lvl1pPr>
              <a:defRPr b="1" i="0" baseline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221163"/>
          </a:xfrm>
        </p:spPr>
        <p:txBody>
          <a:bodyPr/>
          <a:lstStyle>
            <a:lvl1pPr>
              <a:defRPr sz="2800" baseline="0">
                <a:latin typeface="Arial" panose="020B0604020202020204" pitchFamily="34" charset="0"/>
              </a:defRPr>
            </a:lvl1pPr>
            <a:lvl2pPr>
              <a:defRPr sz="2400" baseline="0">
                <a:latin typeface="Arial" panose="020B0604020202020204" pitchFamily="34" charset="0"/>
              </a:defRPr>
            </a:lvl2pPr>
            <a:lvl3pPr>
              <a:defRPr sz="2000" baseline="0">
                <a:latin typeface="Arial" panose="020B0604020202020204" pitchFamily="34" charset="0"/>
              </a:defRPr>
            </a:lvl3pPr>
            <a:lvl4pPr>
              <a:defRPr sz="1800" baseline="0">
                <a:latin typeface="Arial" panose="020B0604020202020204" pitchFamily="34" charset="0"/>
              </a:defRPr>
            </a:lvl4pPr>
            <a:lvl5pPr>
              <a:defRPr sz="1800" baseline="0">
                <a:latin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221163"/>
          </a:xfrm>
        </p:spPr>
        <p:txBody>
          <a:bodyPr/>
          <a:lstStyle>
            <a:lvl1pPr>
              <a:defRPr sz="2800" baseline="0">
                <a:latin typeface="Arial" panose="020B0604020202020204" pitchFamily="34" charset="0"/>
              </a:defRPr>
            </a:lvl1pPr>
            <a:lvl2pPr>
              <a:defRPr sz="2400" baseline="0">
                <a:latin typeface="Arial" panose="020B0604020202020204" pitchFamily="34" charset="0"/>
              </a:defRPr>
            </a:lvl2pPr>
            <a:lvl3pPr>
              <a:defRPr sz="2000" baseline="0">
                <a:latin typeface="Arial" panose="020B0604020202020204" pitchFamily="34" charset="0"/>
              </a:defRPr>
            </a:lvl3pPr>
            <a:lvl4pPr>
              <a:defRPr sz="1800" baseline="0">
                <a:latin typeface="Arial" panose="020B0604020202020204" pitchFamily="34" charset="0"/>
              </a:defRPr>
            </a:lvl4pPr>
            <a:lvl5pPr>
              <a:defRPr sz="1800" baseline="0">
                <a:latin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DDEAB-8A71-4295-BBF5-2A56FDA512C9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9398E-C43C-4337-9FDC-2651FAA184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241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5538"/>
            <a:ext cx="91440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>
            <a:lvl1pPr>
              <a:defRPr b="1" i="0" baseline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2000" b="1" baseline="0">
                <a:latin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 baseline="0">
                <a:latin typeface="Arial" panose="020B0604020202020204" pitchFamily="34" charset="0"/>
              </a:defRPr>
            </a:lvl1pPr>
            <a:lvl2pPr>
              <a:defRPr sz="2000" baseline="0">
                <a:latin typeface="Arial" panose="020B0604020202020204" pitchFamily="34" charset="0"/>
              </a:defRPr>
            </a:lvl2pPr>
            <a:lvl3pPr>
              <a:defRPr sz="1800" baseline="0">
                <a:latin typeface="Arial" panose="020B0604020202020204" pitchFamily="34" charset="0"/>
              </a:defRPr>
            </a:lvl3pPr>
            <a:lvl4pPr>
              <a:defRPr sz="1600" baseline="0">
                <a:latin typeface="Arial" panose="020B0604020202020204" pitchFamily="34" charset="0"/>
              </a:defRPr>
            </a:lvl4pPr>
            <a:lvl5pPr>
              <a:defRPr sz="1600" baseline="0">
                <a:latin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 baseline="0">
                <a:latin typeface="Arial" panose="020B0604020202020204" pitchFamily="34" charset="0"/>
              </a:defRPr>
            </a:lvl1pPr>
            <a:lvl2pPr>
              <a:defRPr sz="2000" baseline="0">
                <a:latin typeface="Arial" panose="020B0604020202020204" pitchFamily="34" charset="0"/>
              </a:defRPr>
            </a:lvl2pPr>
            <a:lvl3pPr>
              <a:defRPr sz="1800" baseline="0">
                <a:latin typeface="Arial" panose="020B0604020202020204" pitchFamily="34" charset="0"/>
              </a:defRPr>
            </a:lvl3pPr>
            <a:lvl4pPr>
              <a:defRPr sz="1600" baseline="0">
                <a:latin typeface="Arial" panose="020B0604020202020204" pitchFamily="34" charset="0"/>
              </a:defRPr>
            </a:lvl4pPr>
            <a:lvl5pPr>
              <a:defRPr sz="1600" baseline="0">
                <a:latin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F4D0D-6D7B-4A72-B965-586E11B605E4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6707D-65B1-41F7-A776-A31CC620ED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895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5538"/>
            <a:ext cx="91440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>
            <a:lvl1pPr>
              <a:defRPr b="1" i="0" baseline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DF1C8-7F18-4E16-80F8-81DE063BCADF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85D5F-3605-4C8C-9121-1FB8536DF8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91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5538"/>
            <a:ext cx="91440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68D22-F451-4627-B99B-494F9B7C330F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DFD52-FBC6-4AAE-B44B-E63EFCD6B6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119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5538"/>
            <a:ext cx="91440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2462"/>
            <a:ext cx="3008313" cy="11763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52463"/>
            <a:ext cx="5111750" cy="54737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28800"/>
            <a:ext cx="3008313" cy="42973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706D9-A93D-4188-BEE8-938584D7D6D4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92B80-4498-4AAD-86F8-741F35A4D8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034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5538"/>
            <a:ext cx="91440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62000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3BAC0-7CA6-4649-925B-5C2627E30948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17DB5-E484-4F67-9826-007AD27D9F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85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5538"/>
            <a:ext cx="91440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81200"/>
            <a:ext cx="8229600" cy="4144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DDCEC-37B6-4446-9B20-6A5100F76953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11ED7-9203-4BD7-ACD0-A7810F230E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897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5538"/>
            <a:ext cx="91440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2CFB0-9E0E-4CB2-B483-0A180F3C5990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EF09C-30B6-4DBB-9A74-00174B1D03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552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6908E3-46CA-4884-ABF9-7E5A047FF407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2B3569-FE77-43F2-AA64-DF25A60A1D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248400"/>
            <a:ext cx="91440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ambr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ambr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ambr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ambr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ambr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ambr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ambr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ambr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968375"/>
            <a:ext cx="7772400" cy="1470025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dirty="0" smtClean="0"/>
              <a:t>Qualitative </a:t>
            </a:r>
            <a:r>
              <a:rPr lang="en-US" sz="3600" dirty="0"/>
              <a:t>Research Exploring the Ecology of Conversations </a:t>
            </a:r>
            <a:r>
              <a:rPr lang="en-US" sz="3600" dirty="0" smtClean="0"/>
              <a:t>during </a:t>
            </a:r>
            <a:r>
              <a:rPr lang="en-US" sz="3600" dirty="0"/>
              <a:t>Surgical Informed Consent</a:t>
            </a:r>
            <a:endParaRPr lang="en-US" altLang="en-US" sz="3600" dirty="0" smtClean="0"/>
          </a:p>
        </p:txBody>
      </p:sp>
      <p:sp>
        <p:nvSpPr>
          <p:cNvPr id="13315" name="Subtitle 2"/>
          <p:cNvSpPr>
            <a:spLocks noGrp="1"/>
          </p:cNvSpPr>
          <p:nvPr>
            <p:ph type="subTitle" idx="1"/>
          </p:nvPr>
        </p:nvSpPr>
        <p:spPr>
          <a:xfrm>
            <a:off x="1447800" y="2895601"/>
            <a:ext cx="6400800" cy="2057400"/>
          </a:xfrm>
        </p:spPr>
        <p:txBody>
          <a:bodyPr/>
          <a:lstStyle/>
          <a:p>
            <a:pPr eaLnBrk="1" hangingPunct="1"/>
            <a:r>
              <a:rPr lang="en-US" altLang="en-US" sz="1800" b="1" dirty="0" smtClean="0">
                <a:latin typeface="Arial" charset="0"/>
                <a:cs typeface="Arial" charset="0"/>
              </a:rPr>
              <a:t>Craig Lillehei, MD</a:t>
            </a:r>
          </a:p>
          <a:p>
            <a:pPr eaLnBrk="1" hangingPunct="1"/>
            <a:r>
              <a:rPr lang="en-US" altLang="en-US" sz="1800" b="1" dirty="0">
                <a:latin typeface="Arial" charset="0"/>
                <a:cs typeface="Arial" charset="0"/>
              </a:rPr>
              <a:t>Elaine C. Meyer, PhD, RN</a:t>
            </a:r>
          </a:p>
          <a:p>
            <a:pPr eaLnBrk="1" hangingPunct="1"/>
            <a:r>
              <a:rPr lang="en-US" altLang="en-US" sz="1800" b="1" dirty="0" smtClean="0">
                <a:latin typeface="Arial" charset="0"/>
                <a:cs typeface="Arial" charset="0"/>
              </a:rPr>
              <a:t>Adena Cohen- Bearak</a:t>
            </a:r>
            <a:r>
              <a:rPr lang="en-US" altLang="en-US" sz="1800" b="1" dirty="0">
                <a:latin typeface="Arial" charset="0"/>
                <a:cs typeface="Arial" charset="0"/>
              </a:rPr>
              <a:t>, MEd, </a:t>
            </a:r>
            <a:r>
              <a:rPr lang="en-US" altLang="en-US" sz="1800" b="1" dirty="0" smtClean="0">
                <a:latin typeface="Arial" charset="0"/>
                <a:cs typeface="Arial" charset="0"/>
              </a:rPr>
              <a:t>MPH</a:t>
            </a:r>
            <a:r>
              <a:rPr lang="en-US" altLang="en-US" sz="1800" dirty="0" smtClean="0">
                <a:latin typeface="Arial" charset="0"/>
                <a:cs typeface="Arial" charset="0"/>
              </a:rPr>
              <a:t> </a:t>
            </a:r>
          </a:p>
          <a:p>
            <a:pPr eaLnBrk="1" hangingPunct="1"/>
            <a:r>
              <a:rPr lang="en-US" altLang="en-US" sz="1800" dirty="0" smtClean="0">
                <a:latin typeface="Arial" charset="0"/>
                <a:cs typeface="Arial" charset="0"/>
              </a:rPr>
              <a:t>Institute for Professionalism and Ethical Practice</a:t>
            </a:r>
          </a:p>
          <a:p>
            <a:pPr eaLnBrk="1" hangingPunct="1"/>
            <a:r>
              <a:rPr lang="en-US" altLang="en-US" sz="1800" dirty="0" smtClean="0">
                <a:latin typeface="Arial" charset="0"/>
                <a:cs typeface="Arial" charset="0"/>
              </a:rPr>
              <a:t>Boston Children’s Hospital </a:t>
            </a:r>
          </a:p>
          <a:p>
            <a:pPr eaLnBrk="1" hangingPunct="1"/>
            <a:r>
              <a:rPr lang="en-US" altLang="en-US" sz="1800" dirty="0" smtClean="0">
                <a:latin typeface="Arial" charset="0"/>
                <a:cs typeface="Arial" charset="0"/>
              </a:rPr>
              <a:t>617-355-5021</a:t>
            </a:r>
            <a:endParaRPr lang="en-US" altLang="en-US" sz="1800" dirty="0">
              <a:latin typeface="Arial" charset="0"/>
              <a:cs typeface="Arial" charset="0"/>
            </a:endParaRP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759450"/>
            <a:ext cx="1884363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715000"/>
            <a:ext cx="1841500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dirty="0" smtClean="0"/>
              <a:t>The Issue	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267200"/>
          </a:xfrm>
        </p:spPr>
        <p:txBody>
          <a:bodyPr/>
          <a:lstStyle/>
          <a:p>
            <a:pPr marL="0" indent="0" eaLnBrk="1" hangingPunct="1">
              <a:buClr>
                <a:schemeClr val="tx2"/>
              </a:buClr>
              <a:buNone/>
            </a:pPr>
            <a:r>
              <a:rPr lang="en-US" altLang="en-US" sz="2800" dirty="0" smtClean="0">
                <a:latin typeface="Arial" charset="0"/>
                <a:cs typeface="Arial" charset="0"/>
              </a:rPr>
              <a:t>	</a:t>
            </a:r>
          </a:p>
          <a:p>
            <a:pPr marL="0" indent="0" eaLnBrk="1" hangingPunct="1">
              <a:buClr>
                <a:schemeClr val="tx2"/>
              </a:buClr>
              <a:buNone/>
            </a:pPr>
            <a:r>
              <a:rPr lang="en-US" altLang="en-US" sz="2800" dirty="0">
                <a:latin typeface="Arial" charset="0"/>
                <a:cs typeface="Arial" charset="0"/>
              </a:rPr>
              <a:t>	</a:t>
            </a:r>
            <a:r>
              <a:rPr lang="en-US" altLang="en-US" sz="2800" dirty="0" smtClean="0">
                <a:latin typeface="Arial" charset="0"/>
                <a:cs typeface="Arial" charset="0"/>
              </a:rPr>
              <a:t>We tend to think of surgical informed consent     </a:t>
            </a:r>
          </a:p>
          <a:p>
            <a:pPr marL="0" indent="0" eaLnBrk="1" hangingPunct="1">
              <a:buClr>
                <a:schemeClr val="tx2"/>
              </a:buClr>
              <a:buNone/>
            </a:pPr>
            <a:r>
              <a:rPr lang="en-US" altLang="en-US" sz="2800" dirty="0">
                <a:latin typeface="Arial" charset="0"/>
                <a:cs typeface="Arial" charset="0"/>
              </a:rPr>
              <a:t> </a:t>
            </a:r>
            <a:r>
              <a:rPr lang="en-US" altLang="en-US" sz="2800" dirty="0" smtClean="0">
                <a:latin typeface="Arial" charset="0"/>
                <a:cs typeface="Arial" charset="0"/>
              </a:rPr>
              <a:t>         as the signing of the informed consent form</a:t>
            </a:r>
          </a:p>
          <a:p>
            <a:pPr marL="0" indent="0" eaLnBrk="1" hangingPunct="1">
              <a:buClr>
                <a:schemeClr val="tx2"/>
              </a:buClr>
              <a:buNone/>
            </a:pPr>
            <a:endParaRPr lang="en-US" altLang="en-US" sz="2800" dirty="0">
              <a:latin typeface="Arial" charset="0"/>
              <a:cs typeface="Arial" charset="0"/>
            </a:endParaRPr>
          </a:p>
          <a:p>
            <a:pPr marL="0" indent="0" eaLnBrk="1" hangingPunct="1">
              <a:buClr>
                <a:schemeClr val="tx2"/>
              </a:buClr>
              <a:buNone/>
            </a:pPr>
            <a:r>
              <a:rPr lang="en-US" altLang="en-US" sz="2800" dirty="0" smtClean="0">
                <a:latin typeface="Arial" charset="0"/>
                <a:cs typeface="Arial" charset="0"/>
              </a:rPr>
              <a:t>	Surgical informed consent is </a:t>
            </a:r>
            <a:r>
              <a:rPr lang="en-US" altLang="en-US" sz="2800" dirty="0" smtClean="0">
                <a:latin typeface="Arial" charset="0"/>
                <a:cs typeface="Arial" charset="0"/>
              </a:rPr>
              <a:t>actually the  </a:t>
            </a:r>
          </a:p>
          <a:p>
            <a:pPr marL="0" indent="0" eaLnBrk="1" hangingPunct="1">
              <a:buClr>
                <a:schemeClr val="tx2"/>
              </a:buClr>
              <a:buNone/>
            </a:pPr>
            <a:r>
              <a:rPr lang="en-US" altLang="en-US" sz="2800" dirty="0">
                <a:latin typeface="Arial" charset="0"/>
                <a:cs typeface="Arial" charset="0"/>
              </a:rPr>
              <a:t> </a:t>
            </a:r>
            <a:r>
              <a:rPr lang="en-US" altLang="en-US" sz="2800" dirty="0" smtClean="0">
                <a:latin typeface="Arial" charset="0"/>
                <a:cs typeface="Arial" charset="0"/>
              </a:rPr>
              <a:t>        </a:t>
            </a:r>
            <a:r>
              <a:rPr lang="en-US" altLang="en-US" sz="2800" dirty="0" smtClean="0">
                <a:latin typeface="Arial" charset="0"/>
                <a:cs typeface="Arial" charset="0"/>
              </a:rPr>
              <a:t>process surrounding </a:t>
            </a:r>
            <a:r>
              <a:rPr lang="en-US" altLang="en-US" sz="2800" dirty="0" smtClean="0">
                <a:latin typeface="Arial" charset="0"/>
                <a:cs typeface="Arial" charset="0"/>
              </a:rPr>
              <a:t>the form</a:t>
            </a:r>
          </a:p>
        </p:txBody>
      </p:sp>
      <p:sp>
        <p:nvSpPr>
          <p:cNvPr id="4" name="Right Arrow 3"/>
          <p:cNvSpPr/>
          <p:nvPr/>
        </p:nvSpPr>
        <p:spPr>
          <a:xfrm>
            <a:off x="533400" y="2438400"/>
            <a:ext cx="838200" cy="4007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533400" y="4114800"/>
            <a:ext cx="838200" cy="4007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4092915"/>
            <a:ext cx="3685284" cy="1687237"/>
          </a:xfrm>
          <a:noFill/>
        </p:spPr>
      </p:pic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69075" y="6096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altLang="en-US" sz="4000" dirty="0" smtClean="0"/>
              <a:t>A prevention strategy: aligning expectations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905000"/>
            <a:ext cx="7467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Our hypothesis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closer we can align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expectations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families and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clinicians prior to surgery, the better outcomes we will experience. Less frustration, distress.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6418" y="5236558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rgbClr val="FFC000"/>
                  </a:solidFill>
                </a:ln>
                <a:solidFill>
                  <a:srgbClr val="00B050"/>
                </a:solidFill>
              </a:rPr>
              <a:t>Parents’ expectations</a:t>
            </a:r>
            <a:endParaRPr lang="en-US" b="1" dirty="0">
              <a:ln>
                <a:solidFill>
                  <a:srgbClr val="FFC000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6418" y="3701534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rgbClr val="FFC000"/>
                  </a:solidFill>
                </a:ln>
                <a:solidFill>
                  <a:srgbClr val="00B050"/>
                </a:solidFill>
              </a:rPr>
              <a:t>Surgeon’s expectations</a:t>
            </a:r>
            <a:endParaRPr lang="en-US" b="1" dirty="0">
              <a:ln>
                <a:solidFill>
                  <a:srgbClr val="FFC000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33210" y="3886200"/>
            <a:ext cx="2209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rgbClr val="FFC000"/>
                  </a:solidFill>
                </a:ln>
                <a:solidFill>
                  <a:srgbClr val="00B050"/>
                </a:solidFill>
              </a:rPr>
              <a:t>Greater alignment of surgical team and family expectations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 </a:t>
            </a: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87153119"/>
              </p:ext>
            </p:extLst>
          </p:nvPr>
        </p:nvGraphicFramePr>
        <p:xfrm>
          <a:off x="152400" y="1524000"/>
          <a:ext cx="88392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296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Preliminary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lvl="1" indent="0" eaLnBrk="1" hangingPunct="1">
              <a:buClr>
                <a:schemeClr val="tx2"/>
              </a:buClr>
              <a:buNone/>
            </a:pPr>
            <a:r>
              <a:rPr lang="en-US" sz="2000" dirty="0" smtClean="0"/>
              <a:t> </a:t>
            </a:r>
            <a:endParaRPr lang="en-US" sz="2400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361467"/>
            <a:ext cx="3886200" cy="39608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Main themes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200" cy="4648200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1500" dirty="0"/>
              <a:t>Emotional intensity of experience for </a:t>
            </a:r>
            <a:r>
              <a:rPr lang="en-US" sz="1500" dirty="0" smtClean="0"/>
              <a:t>families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1500" dirty="0" smtClean="0"/>
              <a:t>Families need </a:t>
            </a:r>
            <a:r>
              <a:rPr lang="en-US" sz="1500" dirty="0"/>
              <a:t>time to process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1500" dirty="0" smtClean="0"/>
              <a:t>How surgeon speaks </a:t>
            </a:r>
            <a:r>
              <a:rPr lang="en-US" sz="1500" dirty="0"/>
              <a:t>to </a:t>
            </a:r>
            <a:r>
              <a:rPr lang="en-US" sz="1500" dirty="0" smtClean="0"/>
              <a:t>child/teen is </a:t>
            </a:r>
            <a:r>
              <a:rPr lang="en-US" sz="1500" dirty="0"/>
              <a:t>important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1500" dirty="0" smtClean="0"/>
              <a:t>Drawings </a:t>
            </a:r>
            <a:r>
              <a:rPr lang="en-US" sz="1500" dirty="0"/>
              <a:t>&amp; </a:t>
            </a:r>
            <a:r>
              <a:rPr lang="en-US" sz="1500" dirty="0" smtClean="0"/>
              <a:t>models are essential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1500" dirty="0" smtClean="0"/>
              <a:t>Complex children </a:t>
            </a:r>
            <a:r>
              <a:rPr lang="en-US" sz="1500" dirty="0"/>
              <a:t>take </a:t>
            </a:r>
            <a:r>
              <a:rPr lang="en-US" sz="1500" dirty="0" smtClean="0"/>
              <a:t>more time &amp; preparation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1500" dirty="0" smtClean="0"/>
              <a:t>Establishment of trust is crucial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1500" dirty="0" smtClean="0"/>
              <a:t>Most surgical experiences are good, but families remember bad ones forever</a:t>
            </a:r>
            <a:endParaRPr lang="en-US" sz="1500" dirty="0" smtClean="0"/>
          </a:p>
          <a:p>
            <a:pPr marL="57150" indent="0" eaLnBrk="1" hangingPunct="1">
              <a:buClr>
                <a:schemeClr val="tx2"/>
              </a:buClr>
              <a:buNone/>
            </a:pPr>
            <a:r>
              <a:rPr lang="en-US" sz="1400" b="1" dirty="0" smtClean="0"/>
              <a:t>Suggestions</a:t>
            </a:r>
            <a:r>
              <a:rPr lang="en-US" sz="1400" b="1" dirty="0" smtClean="0"/>
              <a:t>: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1500" dirty="0" smtClean="0"/>
              <a:t>Allow enough </a:t>
            </a:r>
            <a:r>
              <a:rPr lang="en-US" sz="1500" dirty="0"/>
              <a:t>time to ensure parents understand upcoming </a:t>
            </a:r>
            <a:r>
              <a:rPr lang="en-US" sz="1500" dirty="0" smtClean="0"/>
              <a:t>surgery - parents sometimes don’t know what to ask</a:t>
            </a:r>
            <a:endParaRPr lang="en-US" sz="1500" dirty="0" smtClean="0"/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1500" dirty="0" smtClean="0"/>
              <a:t>Ask </a:t>
            </a:r>
            <a:r>
              <a:rPr lang="en-US" sz="1500" dirty="0"/>
              <a:t>how </a:t>
            </a:r>
            <a:r>
              <a:rPr lang="en-US" sz="1500" u="sng" dirty="0"/>
              <a:t>the family</a:t>
            </a:r>
            <a:r>
              <a:rPr lang="en-US" sz="1500" dirty="0"/>
              <a:t> is </a:t>
            </a:r>
            <a:r>
              <a:rPr lang="en-US" sz="1500" dirty="0" smtClean="0"/>
              <a:t>doing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1500" dirty="0" smtClean="0"/>
              <a:t>More attention should be paid to aftercare instructions &amp; support, setting realistic expectations for recovery process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endParaRPr lang="en-US" sz="1600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5300" y="2247900"/>
            <a:ext cx="39624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63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279</Words>
  <Application>Microsoft Office PowerPoint</Application>
  <PresentationFormat>On-screen Show (4:3)</PresentationFormat>
  <Paragraphs>51</Paragraphs>
  <Slides>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Qualitative Research Exploring the Ecology of Conversations during Surgical Informed Consent</vt:lpstr>
      <vt:lpstr>The Issue </vt:lpstr>
      <vt:lpstr>A prevention strategy: aligning expectations </vt:lpstr>
      <vt:lpstr>Data collection </vt:lpstr>
      <vt:lpstr>Preliminary Results</vt:lpstr>
    </vt:vector>
  </TitlesOfParts>
  <Company>Boston Childrens Hospital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Adena Cohen-Bearak</cp:lastModifiedBy>
  <cp:revision>54</cp:revision>
  <dcterms:created xsi:type="dcterms:W3CDTF">2014-01-17T13:43:11Z</dcterms:created>
  <dcterms:modified xsi:type="dcterms:W3CDTF">2016-03-31T17:57:30Z</dcterms:modified>
</cp:coreProperties>
</file>